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82" r:id="rId3"/>
    <p:sldId id="289" r:id="rId4"/>
    <p:sldId id="260" r:id="rId5"/>
    <p:sldId id="265" r:id="rId6"/>
    <p:sldId id="283" r:id="rId7"/>
    <p:sldId id="284" r:id="rId8"/>
    <p:sldId id="285" r:id="rId9"/>
    <p:sldId id="286" r:id="rId10"/>
    <p:sldId id="288" r:id="rId11"/>
    <p:sldId id="287" r:id="rId12"/>
    <p:sldId id="290" r:id="rId13"/>
    <p:sldId id="291" r:id="rId14"/>
    <p:sldId id="295" r:id="rId15"/>
    <p:sldId id="299" r:id="rId16"/>
    <p:sldId id="296" r:id="rId17"/>
    <p:sldId id="297" r:id="rId18"/>
    <p:sldId id="300" r:id="rId19"/>
    <p:sldId id="301" r:id="rId20"/>
    <p:sldId id="302" r:id="rId21"/>
    <p:sldId id="303" r:id="rId22"/>
    <p:sldId id="304" r:id="rId23"/>
    <p:sldId id="305" r:id="rId24"/>
    <p:sldId id="309" r:id="rId25"/>
    <p:sldId id="310" r:id="rId26"/>
    <p:sldId id="271" r:id="rId27"/>
    <p:sldId id="306" r:id="rId28"/>
    <p:sldId id="307" r:id="rId29"/>
    <p:sldId id="308" r:id="rId30"/>
  </p:sldIdLst>
  <p:sldSz cx="6858000" cy="5143500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algun Gothic" panose="020B0503020000020004" pitchFamily="34" charset="-127"/>
      <p:regular r:id="rId36"/>
      <p:bold r:id="rId37"/>
    </p:embeddedFont>
    <p:embeddedFont>
      <p:font typeface="NanumSquare Neo OTF Bold" pitchFamily="2" charset="-127"/>
      <p:bold r:id="rId38"/>
    </p:embeddedFont>
    <p:embeddedFont>
      <p:font typeface="NanumSquare Neo OTF ExtraBold" pitchFamily="2" charset="-127"/>
      <p:bold r:id="rId39"/>
    </p:embeddedFont>
    <p:embeddedFont>
      <p:font typeface="NanumSquare Neo OTF Light" pitchFamily="2" charset="-127"/>
      <p:regular r:id="rId40"/>
    </p:embeddedFont>
    <p:embeddedFont>
      <p:font typeface="NanumSquare Neo OTF Regular" pitchFamily="2" charset="-127"/>
      <p:regular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D39767BF-F4D4-964A-B5FC-B9B74057C004}">
          <p14:sldIdLst>
            <p14:sldId id="256"/>
          </p14:sldIdLst>
        </p14:section>
        <p14:section name="소개" id="{E0AD5FD3-831A-FE47-B852-827727D1A661}">
          <p14:sldIdLst>
            <p14:sldId id="282"/>
            <p14:sldId id="289"/>
            <p14:sldId id="260"/>
          </p14:sldIdLst>
        </p14:section>
        <p14:section name="Entity" id="{552A564A-7B57-604F-8845-85BE5E7E5BF1}">
          <p14:sldIdLst>
            <p14:sldId id="265"/>
            <p14:sldId id="283"/>
            <p14:sldId id="284"/>
            <p14:sldId id="285"/>
            <p14:sldId id="286"/>
            <p14:sldId id="288"/>
            <p14:sldId id="287"/>
          </p14:sldIdLst>
        </p14:section>
        <p14:section name="Repository" id="{A589AD1E-C9CE-6647-92C1-D70A0B61F6F5}">
          <p14:sldIdLst>
            <p14:sldId id="290"/>
            <p14:sldId id="291"/>
            <p14:sldId id="295"/>
            <p14:sldId id="299"/>
          </p14:sldIdLst>
        </p14:section>
        <p14:section name="Service" id="{DAE84099-977B-F54E-A70F-D380F6795D42}">
          <p14:sldIdLst>
            <p14:sldId id="296"/>
            <p14:sldId id="297"/>
            <p14:sldId id="300"/>
            <p14:sldId id="301"/>
          </p14:sldIdLst>
        </p14:section>
        <p14:section name="Controller" id="{4BE740FD-FC75-0447-BB6B-3FFD056C5123}">
          <p14:sldIdLst>
            <p14:sldId id="302"/>
            <p14:sldId id="303"/>
            <p14:sldId id="304"/>
            <p14:sldId id="305"/>
          </p14:sldIdLst>
        </p14:section>
        <p14:section name="DTO" id="{D1FBF0BE-F76B-A844-8FE5-EFCF657C9D3E}">
          <p14:sldIdLst>
            <p14:sldId id="309"/>
            <p14:sldId id="310"/>
          </p14:sldIdLst>
        </p14:section>
        <p14:section name="DI / Autowired" id="{CBCDA673-FAB7-7A48-8EDF-0B94578EFCD9}">
          <p14:sldIdLst>
            <p14:sldId id="271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3"/>
    <a:srgbClr val="282936"/>
    <a:srgbClr val="DEA600"/>
    <a:srgbClr val="50FB7B"/>
    <a:srgbClr val="FFC003"/>
    <a:srgbClr val="EDB411"/>
    <a:srgbClr val="E2AB11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489C2-A334-0140-A9F3-2D3777CA8598}" v="1387" dt="2023-05-15T04:52:29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2"/>
    <p:restoredTop sz="92287"/>
  </p:normalViewPr>
  <p:slideViewPr>
    <p:cSldViewPr snapToGrid="0">
      <p:cViewPr varScale="1">
        <p:scale>
          <a:sx n="120" d="100"/>
          <a:sy n="120" d="100"/>
        </p:scale>
        <p:origin x="176" y="143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073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ore-KR" dirty="0"/>
              <a:t>getter setter </a:t>
            </a:r>
            <a:r>
              <a:rPr lang="ko-KR" altLang="en-US" dirty="0"/>
              <a:t>설명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이후 서비스에서 재언급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78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923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6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93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53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704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973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960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67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66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지난</a:t>
            </a:r>
            <a:r>
              <a:rPr lang="en-US" dirty="0"/>
              <a:t> </a:t>
            </a:r>
            <a:r>
              <a:rPr lang="en-US" dirty="0" err="1"/>
              <a:t>시간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791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762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207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63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232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572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94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2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434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84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16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06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92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13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29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36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06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ore-KR" dirty="0"/>
              <a:t>getter setter </a:t>
            </a:r>
            <a:r>
              <a:rPr lang="ko-KR" altLang="en-US" dirty="0"/>
              <a:t>설명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이후 서비스에서 재언급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45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482703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40919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45962" y="16347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웹</a:t>
            </a:r>
            <a:r>
              <a:rPr lang="ko-KR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개발</a:t>
            </a: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스터디</a:t>
            </a:r>
            <a:endParaRPr sz="360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220" y="3022613"/>
            <a:ext cx="57660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/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특강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Java, Gradle,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Framework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로 구현하는 간단한 게시판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API 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예제</a:t>
            </a:r>
            <a:endParaRPr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6705AA3-B985-0B66-3556-C87C1608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057" y="4455762"/>
            <a:ext cx="573437" cy="573437"/>
          </a:xfrm>
          <a:prstGeom prst="rect">
            <a:avLst/>
          </a:prstGeom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00CF0BE3-AC10-52AB-E923-B061279510B5}"/>
              </a:ext>
            </a:extLst>
          </p:cNvPr>
          <p:cNvSpPr txBox="1">
            <a:spLocks/>
          </p:cNvSpPr>
          <p:nvPr/>
        </p:nvSpPr>
        <p:spPr>
          <a:xfrm>
            <a:off x="544705" y="3428513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github.com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/Tianea2160/spring-practice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F35A7-DCDA-B888-00AF-5CAAD49BAF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0" t="33500" r="6000" b="33500"/>
          <a:stretch/>
        </p:blipFill>
        <p:spPr>
          <a:xfrm>
            <a:off x="4762343" y="4532930"/>
            <a:ext cx="1127126" cy="41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16A762-03CC-729E-B8B9-49901980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13" y="1438940"/>
            <a:ext cx="5764600" cy="31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2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폰트, 휴대 전화이(가) 표시된 사진&#10;&#10;자동 생성된 설명">
            <a:extLst>
              <a:ext uri="{FF2B5EF4-FFF2-40B4-BE49-F238E27FC236}">
                <a16:creationId xmlns:a16="http://schemas.microsoft.com/office/drawing/2014/main" id="{E054599E-4580-D5E4-9FBF-A0622594B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9" y="1136251"/>
            <a:ext cx="4860000" cy="34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2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데이터 저장소에 대한 추상화를 제공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Entity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는 테이블과 객체 사이의 매핑을 제공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CRUD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와 같은 데이터베이스와의 상호작용 인터페이스를 제공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필연적으로 두 개념은 매우 밀접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ore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JpaRepositroy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를 상속하여 구현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기본적인 작업은 </a:t>
            </a: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JpaRepositroy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제공하지만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어떤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Type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인지 모른다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따라서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Generic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통해 어떤 </a:t>
            </a: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Entiy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PK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가진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Entity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다룰지 명세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EC38AA-C699-0ABA-9E89-F6B2C574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0" y="1881656"/>
            <a:ext cx="6017740" cy="3034899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@Repository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5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난 데이터 처리하는 녀석이니까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 접근에러를 처리하고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등록해줘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7A170AA-02E1-E32B-DFE6-C402CA198F06}"/>
              </a:ext>
            </a:extLst>
          </p:cNvPr>
          <p:cNvCxnSpPr/>
          <p:nvPr/>
        </p:nvCxnSpPr>
        <p:spPr>
          <a:xfrm>
            <a:off x="2822004" y="2858261"/>
            <a:ext cx="658905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19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36658DA-5555-BBEC-68E1-4D8AB6D2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0" y="1881656"/>
            <a:ext cx="6017740" cy="3034899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JpaRepository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5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대부분의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CRUD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기능은 내가 제공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할테니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 타입과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만 알려줘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BA369DF-10EF-38F2-0598-8EFE3FEE992B}"/>
              </a:ext>
            </a:extLst>
          </p:cNvPr>
          <p:cNvCxnSpPr>
            <a:cxnSpLocks/>
          </p:cNvCxnSpPr>
          <p:nvPr/>
        </p:nvCxnSpPr>
        <p:spPr>
          <a:xfrm flipV="1">
            <a:off x="4127701" y="2571750"/>
            <a:ext cx="703791" cy="27669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67D4BEE-62BF-2B1C-0761-537BD6E95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77" y="3612763"/>
            <a:ext cx="3366701" cy="433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1CC0FC-0A7E-585E-FC50-5DD67B49F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177" y="4132238"/>
            <a:ext cx="3366701" cy="2924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8C94CA-59B6-51E4-5A73-7CCAE3CDCBCD}"/>
              </a:ext>
            </a:extLst>
          </p:cNvPr>
          <p:cNvSpPr txBox="1"/>
          <p:nvPr/>
        </p:nvSpPr>
        <p:spPr>
          <a:xfrm>
            <a:off x="140344" y="3295598"/>
            <a:ext cx="36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⭐️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002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D2C440E-D777-CA01-9FD3-376FF495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9" y="1136251"/>
            <a:ext cx="4860000" cy="34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7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비지니스 로직을 수행하는 요소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(Class, Bean)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Eg.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거래 요청정보를 전달받아서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DB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등을 활용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실제 작업을 수행하는 것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서비스 또한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으로 관리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Client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입장에서 어떤 서비스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기능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제공한다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다소 큰 범주의 서비스 안에 세부적인 메서드를 구현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멤버 필드에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Repository,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연관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Service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주입 받는다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의존성</a:t>
            </a:r>
            <a:r>
              <a:rPr lang="en-US" altLang="ko-Kore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 </a:t>
            </a:r>
            <a:r>
              <a:rPr lang="ko-Kore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주입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외부 서비스 요소의 생성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삭제를 프레임워크가 대신 수행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7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@Service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난 비지니스 로직을 명시할거니까 인스턴스 만들어주고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날 쓰려는 다른 요소에게 알아서 전달해줘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그림 2">
            <a:extLst>
              <a:ext uri="{FF2B5EF4-FFF2-40B4-BE49-F238E27FC236}">
                <a16:creationId xmlns:a16="http://schemas.microsoft.com/office/drawing/2014/main" id="{8161B2D0-B3CF-0CBB-28E1-59384B6A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542" y="2205351"/>
            <a:ext cx="4182915" cy="28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그림 2">
            <a:extLst>
              <a:ext uri="{FF2B5EF4-FFF2-40B4-BE49-F238E27FC236}">
                <a16:creationId xmlns:a16="http://schemas.microsoft.com/office/drawing/2014/main" id="{8161B2D0-B3CF-0CBB-28E1-59384B6A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59" t="24091"/>
          <a:stretch/>
        </p:blipFill>
        <p:spPr>
          <a:xfrm>
            <a:off x="976587" y="1138688"/>
            <a:ext cx="4916832" cy="3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2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!!그림 2">
            <a:extLst>
              <a:ext uri="{FF2B5EF4-FFF2-40B4-BE49-F238E27FC236}">
                <a16:creationId xmlns:a16="http://schemas.microsoft.com/office/drawing/2014/main" id="{B64BC421-1F34-3E65-FDC2-4C53A24A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37" y="2120160"/>
            <a:ext cx="5766525" cy="16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디렉토리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remind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33EC4B-6318-47CB-1DE8-3A71227794D2}"/>
              </a:ext>
            </a:extLst>
          </p:cNvPr>
          <p:cNvGrpSpPr/>
          <p:nvPr/>
        </p:nvGrpSpPr>
        <p:grpSpPr>
          <a:xfrm>
            <a:off x="635113" y="1445352"/>
            <a:ext cx="5587772" cy="2790471"/>
            <a:chOff x="545737" y="914193"/>
            <a:chExt cx="5587772" cy="27904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15EBD9-09D7-935C-BC23-3966990FE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19" t="8907" r="62127" b="51190"/>
            <a:stretch/>
          </p:blipFill>
          <p:spPr>
            <a:xfrm>
              <a:off x="545737" y="914193"/>
              <a:ext cx="2746002" cy="2790471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6F9ABE-A855-6A9F-1A84-1E842F6D7036}"/>
                </a:ext>
              </a:extLst>
            </p:cNvPr>
            <p:cNvGrpSpPr/>
            <p:nvPr/>
          </p:nvGrpSpPr>
          <p:grpSpPr>
            <a:xfrm>
              <a:off x="1377116" y="1372052"/>
              <a:ext cx="3809017" cy="246221"/>
              <a:chOff x="1377116" y="1372052"/>
              <a:chExt cx="3809017" cy="246221"/>
            </a:xfrm>
          </p:grpSpPr>
          <p:cxnSp>
            <p:nvCxnSpPr>
              <p:cNvPr id="3" name="직선 연결선[R] 2">
                <a:extLst>
                  <a:ext uri="{FF2B5EF4-FFF2-40B4-BE49-F238E27FC236}">
                    <a16:creationId xmlns:a16="http://schemas.microsoft.com/office/drawing/2014/main" id="{E5B897E4-7C2E-6C91-D189-0EE0FE30D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97ED0-3380-5A68-5388-9E3D4F3EEAE3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5215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gradle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빌드 디렉토리①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DDE8E6-B622-0F44-44A7-926BD7369FDF}"/>
                </a:ext>
              </a:extLst>
            </p:cNvPr>
            <p:cNvGrpSpPr/>
            <p:nvPr/>
          </p:nvGrpSpPr>
          <p:grpSpPr>
            <a:xfrm>
              <a:off x="1377116" y="1577367"/>
              <a:ext cx="3204686" cy="246221"/>
              <a:chOff x="1377116" y="1372052"/>
              <a:chExt cx="3204686" cy="246221"/>
            </a:xfrm>
          </p:grpSpPr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5650BD13-304B-D6B2-50DC-33C74CD82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5B678-8421-CA0B-DF7D-DD1422FB593D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9172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IDE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임시파일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F3A6B8-D647-C31E-36D8-F32BDEAA471A}"/>
                </a:ext>
              </a:extLst>
            </p:cNvPr>
            <p:cNvGrpSpPr/>
            <p:nvPr/>
          </p:nvGrpSpPr>
          <p:grpSpPr>
            <a:xfrm>
              <a:off x="1377116" y="1782681"/>
              <a:ext cx="3823445" cy="261610"/>
              <a:chOff x="1377116" y="1372052"/>
              <a:chExt cx="3823445" cy="261610"/>
            </a:xfrm>
          </p:grpSpPr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B0F39A86-72A3-A87D-E823-778FBA44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FC8E94-E218-D920-C0FF-B9F04175D218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5359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gradle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빌드 디렉토리</a:t>
                </a:r>
                <a:r>
                  <a:rPr lang="ko-Kore-KR" altLang="en-US" sz="1100" b="0" i="0" dirty="0">
                    <a:solidFill>
                      <a:srgbClr val="555555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②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72D69E9-473A-FCD2-ABDC-27DB12BCF43C}"/>
                </a:ext>
              </a:extLst>
            </p:cNvPr>
            <p:cNvGrpSpPr/>
            <p:nvPr/>
          </p:nvGrpSpPr>
          <p:grpSpPr>
            <a:xfrm>
              <a:off x="1377116" y="2003383"/>
              <a:ext cx="4129618" cy="246221"/>
              <a:chOff x="1377116" y="1372052"/>
              <a:chExt cx="4129618" cy="246221"/>
            </a:xfrm>
          </p:grpSpPr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9B4BFBB2-13FF-82D4-7811-930AC0D6C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8F7AC-DDDB-16C5-B7B1-4347138AEB87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8421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⭐️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JAVA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소스코드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,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리소스 등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...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2B2B7A-83CB-FE49-E51F-BD55738EF247}"/>
                </a:ext>
              </a:extLst>
            </p:cNvPr>
            <p:cNvGrpSpPr/>
            <p:nvPr/>
          </p:nvGrpSpPr>
          <p:grpSpPr>
            <a:xfrm>
              <a:off x="1599754" y="2419274"/>
              <a:ext cx="3906980" cy="246221"/>
              <a:chOff x="1377116" y="1361927"/>
              <a:chExt cx="3906980" cy="246221"/>
            </a:xfrm>
          </p:grpSpPr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88C5766-0855-9118-110D-439E9CC15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7116" y="1495162"/>
                <a:ext cx="2051122" cy="1539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327F41-9D59-D638-80D2-87AE9034F21E}"/>
                  </a:ext>
                </a:extLst>
              </p:cNvPr>
              <p:cNvSpPr txBox="1"/>
              <p:nvPr/>
            </p:nvSpPr>
            <p:spPr>
              <a:xfrm>
                <a:off x="3467573" y="1361927"/>
                <a:ext cx="18165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빌드옵션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: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JDK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버전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,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의존성 등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F9A841-8124-2F5E-EEE3-252DA587EF20}"/>
                </a:ext>
              </a:extLst>
            </p:cNvPr>
            <p:cNvGrpSpPr/>
            <p:nvPr/>
          </p:nvGrpSpPr>
          <p:grpSpPr>
            <a:xfrm>
              <a:off x="2071197" y="2624586"/>
              <a:ext cx="4062312" cy="246221"/>
              <a:chOff x="1377116" y="1372051"/>
              <a:chExt cx="4062312" cy="246221"/>
            </a:xfrm>
          </p:grpSpPr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98761662-4CB3-A01D-C0C0-404DC69334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7116" y="1495162"/>
                <a:ext cx="1579679" cy="1539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7987FA-0ADE-EF6C-7544-C1CE3F72B9BB}"/>
                  </a:ext>
                </a:extLst>
              </p:cNvPr>
              <p:cNvSpPr txBox="1"/>
              <p:nvPr/>
            </p:nvSpPr>
            <p:spPr>
              <a:xfrm>
                <a:off x="2996130" y="1372051"/>
                <a:ext cx="24432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DB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자동설정을 위한 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docker-compose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87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웹 요청을 처리하는 요소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단순히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POJO(Java)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코드로 응답할 수 있다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Service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통해 추상화된 로직을 수행한 결과를 응답할 수 있다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RequestBody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GetParam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등 요청에 대한 분석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계층적으로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특정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URL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 하위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URL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을 모아서 정의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i="1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/user/profile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i="1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/user/posts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/user URL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하위에 정의된 여러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URL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큰 결에서 유사한 기능을 제공할 것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UserController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정의하면 명쾌하다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!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3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RestController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Rest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규격으로 통신하는 웹요청에 대한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야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B09C91-3077-A598-AF59-6299E8BB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21" y="1959946"/>
            <a:ext cx="4957558" cy="3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RequestMapping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(“some-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url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”)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프레임워크에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HTTP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요청이 들어온 경우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”/post”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시작하는 경로라면 날 줘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B09C91-3077-A598-AF59-6299E8BB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21" y="1959946"/>
            <a:ext cx="4957558" cy="3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PostMapping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Base URL(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“/post”)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전달된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POST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요청은 내가 처리한다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RequestBody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PostCreateDTO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형태로 받아서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postService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에게 전달하고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반환값을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Client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한테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전해줄래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6ED953A-8926-E95F-5108-DDC95565E451}"/>
              </a:ext>
            </a:extLst>
          </p:cNvPr>
          <p:cNvGrpSpPr/>
          <p:nvPr/>
        </p:nvGrpSpPr>
        <p:grpSpPr>
          <a:xfrm>
            <a:off x="333934" y="2571750"/>
            <a:ext cx="6190129" cy="1912262"/>
            <a:chOff x="255120" y="1861656"/>
            <a:chExt cx="6190129" cy="19122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2E6D07-1EB7-AE65-DB04-0EAF2173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749" y="2681718"/>
              <a:ext cx="6032500" cy="10922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194DC-A42C-3FBA-B4F2-D51B64B43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120" y="1861656"/>
              <a:ext cx="2730500" cy="850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1682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6B5414-B1A0-EBC1-89B0-BDB75401DE07}"/>
              </a:ext>
            </a:extLst>
          </p:cNvPr>
          <p:cNvGrpSpPr/>
          <p:nvPr/>
        </p:nvGrpSpPr>
        <p:grpSpPr>
          <a:xfrm>
            <a:off x="333934" y="1615619"/>
            <a:ext cx="6190129" cy="1912262"/>
            <a:chOff x="255120" y="1861656"/>
            <a:chExt cx="6190129" cy="19122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63F3FE-1B55-5E35-180F-2F4CC9987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749" y="2681718"/>
              <a:ext cx="6032500" cy="1092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C43C89-A05D-7A14-DB18-26456E39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120" y="1861656"/>
              <a:ext cx="2730500" cy="850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DTO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D1489F5-6946-B851-7B87-443C2825B3E1}"/>
              </a:ext>
            </a:extLst>
          </p:cNvPr>
          <p:cNvGrpSpPr/>
          <p:nvPr/>
        </p:nvGrpSpPr>
        <p:grpSpPr>
          <a:xfrm>
            <a:off x="1034373" y="1956081"/>
            <a:ext cx="1915832" cy="1231337"/>
            <a:chOff x="923278" y="1340413"/>
            <a:chExt cx="1915832" cy="1231337"/>
          </a:xfrm>
        </p:grpSpPr>
        <p:sp>
          <p:nvSpPr>
            <p:cNvPr id="5" name="도넛[D] 4">
              <a:extLst>
                <a:ext uri="{FF2B5EF4-FFF2-40B4-BE49-F238E27FC236}">
                  <a16:creationId xmlns:a16="http://schemas.microsoft.com/office/drawing/2014/main" id="{42A38831-17A0-A514-1E63-E649077F8032}"/>
                </a:ext>
              </a:extLst>
            </p:cNvPr>
            <p:cNvSpPr/>
            <p:nvPr/>
          </p:nvSpPr>
          <p:spPr>
            <a:xfrm>
              <a:off x="923278" y="1837678"/>
              <a:ext cx="1331650" cy="734072"/>
            </a:xfrm>
            <a:prstGeom prst="donut">
              <a:avLst>
                <a:gd name="adj" fmla="val 924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27311D-1D61-47AA-63DF-DBD65679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4700" y="1340413"/>
              <a:ext cx="844410" cy="85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86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DTO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DTO(Data Transfer Object)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표현하려는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Class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속성을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Member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표현함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Getter / Setter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가짐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분리된 계층 간의 데이터 전달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데이터의 접근권한또한 명세하여 다른 계층에서의 사용 범위를 제한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다른 계층이 정확히 필요로 하는 데이터 형식을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DTO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명세하고 전달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8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B56DFB-65E0-A6A2-4FD4-47D9A121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0" y="1411459"/>
            <a:ext cx="5761662" cy="298298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50A724D-68E6-13B2-A229-C48011FBC41C}"/>
              </a:ext>
            </a:extLst>
          </p:cNvPr>
          <p:cNvGrpSpPr/>
          <p:nvPr/>
        </p:nvGrpSpPr>
        <p:grpSpPr>
          <a:xfrm>
            <a:off x="923278" y="1340413"/>
            <a:ext cx="1915832" cy="1231337"/>
            <a:chOff x="923278" y="1340413"/>
            <a:chExt cx="1915832" cy="1231337"/>
          </a:xfrm>
        </p:grpSpPr>
        <p:sp>
          <p:nvSpPr>
            <p:cNvPr id="5" name="도넛[D] 4">
              <a:extLst>
                <a:ext uri="{FF2B5EF4-FFF2-40B4-BE49-F238E27FC236}">
                  <a16:creationId xmlns:a16="http://schemas.microsoft.com/office/drawing/2014/main" id="{42A38831-17A0-A514-1E63-E649077F8032}"/>
                </a:ext>
              </a:extLst>
            </p:cNvPr>
            <p:cNvSpPr/>
            <p:nvPr/>
          </p:nvSpPr>
          <p:spPr>
            <a:xfrm>
              <a:off x="923278" y="1837678"/>
              <a:ext cx="1331650" cy="734072"/>
            </a:xfrm>
            <a:prstGeom prst="donut">
              <a:avLst>
                <a:gd name="adj" fmla="val 924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27311D-1D61-47AA-63DF-DBD65679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700" y="1340413"/>
              <a:ext cx="844410" cy="85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9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의존성주입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(DI,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Dependency Injection)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멤버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(Service, Repository)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직접 생성하는 건 너무 의존적이야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그럼 생성과 생명주기 관리를 대신 해주는 누군가가 있으면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되잖아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(Spring IOC Container)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주입될 후보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(Bean)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미리 </a:t>
            </a:r>
            <a:r>
              <a:rPr lang="en-US" altLang="ko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1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생성해두고 필요에 따라 주입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(Inject)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빈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(Bean)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Framework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관리하는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(Service, Repository)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인스턴스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Autowired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Injection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필요한 부분에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8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Autowired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멤버객체 또는 생성자에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명시하여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주입받는다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9AD2D8-7EAC-F364-D624-04329AAB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99" y="2220071"/>
            <a:ext cx="5220000" cy="26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RequiredArgsConstructor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자동으로 생성자를 생성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Framework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는 생성자가 단 하나라면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ko-KR" altLang="en-US" sz="120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없이도 알아서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의존성 주입을 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F55CD6-E7BE-4D2F-B139-5511197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99" y="2156177"/>
            <a:ext cx="5220000" cy="26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Spring: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스프링의 기본 철학</a:t>
            </a:r>
          </a:p>
        </p:txBody>
      </p: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6C06B34A-9776-1F04-C53F-E29453EAF22C}"/>
              </a:ext>
            </a:extLst>
          </p:cNvPr>
          <p:cNvSpPr txBox="1">
            <a:spLocks/>
          </p:cNvSpPr>
          <p:nvPr/>
        </p:nvSpPr>
        <p:spPr>
          <a:xfrm>
            <a:off x="547089" y="914194"/>
            <a:ext cx="5765174" cy="392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모든 레벨에서 선택권을 제공한다</a:t>
            </a:r>
            <a:endParaRPr lang="en-US" altLang="ko-KR" sz="1200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커스텀이 대부분 가능함</a:t>
            </a: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다양한 관점을 수용한다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관점지향 프로그래밍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이전 버전과 강력한 호환성을 유지한다 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API 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설계에 관심을 기울인다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다양한 디자인 패턴이 복잡하게 적용됨</a:t>
            </a:r>
            <a:endParaRPr lang="en-US" altLang="ko-KR" sz="15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코드 퀄리티에 대한 높은 기준을 설정한다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.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21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각 구성요소의 역할에 대해 살펴보자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Entity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Repository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Service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DTO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DI / 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오늘 할 일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2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Database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상에 같은 유형의 데이터는 같은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 저장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Table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여러 속성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(Column)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으로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구성되어 있다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여러 속성을 갖는 데이터의 나열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정도로 이해 하자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이를 위해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SQL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을 사용해야 하지만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이번 실습에서는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ORM 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사용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SQL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쿼리없이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자바객체 형태로 테이블을 정의하고 질의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(Query)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621E8-8AF6-A418-D4C7-41E70DE5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7" y="1737323"/>
            <a:ext cx="4697604" cy="3097958"/>
          </a:xfrm>
          <a:prstGeom prst="rect">
            <a:avLst/>
          </a:prstGeom>
        </p:spPr>
      </p:pic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DB Connection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 대한 정보는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application.yml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DB Connection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 대한 정보는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application.yml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426835-8987-F8B8-63AB-D05DDD210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12" y="1399412"/>
            <a:ext cx="5765174" cy="36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@Entity 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어노테이션은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JPA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엔티티를 선언하고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과 매핑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매핑될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테이블은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@Table(name = “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some_table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명시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Column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대한 명세는 멤버변수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필드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형태로 정의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@Getter @Setter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통해 각 필드에 대한 접근 메서드 제공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426835-8987-F8B8-63AB-D05DDD210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97" t="17746" r="31403" b="27389"/>
          <a:stretch/>
        </p:blipFill>
        <p:spPr>
          <a:xfrm>
            <a:off x="3739538" y="2700670"/>
            <a:ext cx="2759416" cy="21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426835-8987-F8B8-63AB-D05DDD210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7" t="17746" r="31403" b="27389"/>
          <a:stretch/>
        </p:blipFill>
        <p:spPr>
          <a:xfrm>
            <a:off x="961037" y="1016980"/>
            <a:ext cx="4935926" cy="38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2665</TotalTime>
  <Words>797</Words>
  <Application>Microsoft Macintosh PowerPoint</Application>
  <PresentationFormat>사용자 지정</PresentationFormat>
  <Paragraphs>123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NanumSquare Neo OTF ExtraBold</vt:lpstr>
      <vt:lpstr>NanumSquare Neo OTF Bold</vt:lpstr>
      <vt:lpstr>NanumSquare Neo OTF Regular</vt:lpstr>
      <vt:lpstr>NanumSquare Neo OTF Light</vt:lpstr>
      <vt:lpstr>Arial</vt:lpstr>
      <vt:lpstr>Raleway</vt:lpstr>
      <vt:lpstr>Malgun Gothic</vt:lpstr>
      <vt:lpstr>Lato</vt:lpstr>
      <vt:lpstr>Streamline</vt:lpstr>
      <vt:lpstr>웹 개발 스터디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 스터디 OT</dc:title>
  <cp:lastModifiedBy>이정훈</cp:lastModifiedBy>
  <cp:revision>44</cp:revision>
  <dcterms:modified xsi:type="dcterms:W3CDTF">2023-05-17T07:50:02Z</dcterms:modified>
</cp:coreProperties>
</file>